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67" r:id="rId3"/>
    <p:sldId id="268" r:id="rId4"/>
    <p:sldId id="269" r:id="rId5"/>
    <p:sldId id="270" r:id="rId6"/>
    <p:sldId id="271" r:id="rId7"/>
    <p:sldId id="272" r:id="rId8"/>
    <p:sldId id="273" r:id="rId9"/>
    <p:sldId id="274" r:id="rId10"/>
    <p:sldId id="266"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B8ABB09-4A1D-463E-8065-109CC2B7EFAA}" type="datetimeFigureOut">
              <a:rPr lang="ar-SA" smtClean="0"/>
              <a:t>17/04/1439</a:t>
            </a:fld>
            <a:endParaRPr lang="ar-SA"/>
          </a:p>
        </p:txBody>
      </p:sp>
      <p:sp>
        <p:nvSpPr>
          <p:cNvPr id="16" name="Slide Number Placeholder 15"/>
          <p:cNvSpPr>
            <a:spLocks noGrp="1"/>
          </p:cNvSpPr>
          <p:nvPr>
            <p:ph type="sldNum" sz="quarter" idx="11"/>
          </p:nvPr>
        </p:nvSpPr>
        <p:spPr/>
        <p:txBody>
          <a:bodyPr/>
          <a:lstStyle/>
          <a:p>
            <a:fld id="{0B34F065-1154-456A-91E3-76DE8E75E17B}" type="slidenum">
              <a:rPr lang="ar-SA" smtClean="0"/>
              <a:t>‹#›</a:t>
            </a:fld>
            <a:endParaRPr lang="ar-SA"/>
          </a:p>
        </p:txBody>
      </p:sp>
      <p:sp>
        <p:nvSpPr>
          <p:cNvPr id="17" name="Footer Placeholder 16"/>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17/04/1439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17/04/1439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B8ABB09-4A1D-463E-8065-109CC2B7EFAA}" type="datetimeFigureOut">
              <a:rPr lang="ar-SA" smtClean="0"/>
              <a:t>17/04/1439</a:t>
            </a:fld>
            <a:endParaRPr lang="ar-SA"/>
          </a:p>
        </p:txBody>
      </p:sp>
      <p:sp>
        <p:nvSpPr>
          <p:cNvPr id="15" name="Slide Number Placeholder 14"/>
          <p:cNvSpPr>
            <a:spLocks noGrp="1"/>
          </p:cNvSpPr>
          <p:nvPr>
            <p:ph type="sldNum" sz="quarter" idx="15"/>
          </p:nvPr>
        </p:nvSpPr>
        <p:spPr/>
        <p:txBody>
          <a:bodyPr/>
          <a:lstStyle>
            <a:lvl1pPr algn="ctr">
              <a:defRPr/>
            </a:lvl1pPr>
          </a:lstStyle>
          <a:p>
            <a:fld id="{0B34F065-1154-456A-91E3-76DE8E75E17B}" type="slidenum">
              <a:rPr lang="ar-SA" smtClean="0"/>
              <a:t>‹#›</a:t>
            </a:fld>
            <a:endParaRPr lang="ar-SA"/>
          </a:p>
        </p:txBody>
      </p:sp>
      <p:sp>
        <p:nvSpPr>
          <p:cNvPr id="16" name="Footer Placeholder 15"/>
          <p:cNvSpPr>
            <a:spLocks noGrp="1"/>
          </p:cNvSpPr>
          <p:nvPr>
            <p:ph type="ftr" sz="quarter" idx="16"/>
          </p:nvPr>
        </p:nvSpPr>
        <p:spPr/>
        <p:txBody>
          <a:bodyPr/>
          <a:lstStyle/>
          <a:p>
            <a:endParaRPr lang="ar-SA"/>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B8ABB09-4A1D-463E-8065-109CC2B7EFAA}" type="datetimeFigureOut">
              <a:rPr lang="ar-SA" smtClean="0"/>
              <a:t>17/04/1439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ABB09-4A1D-463E-8065-109CC2B7EFAA}" type="datetimeFigureOut">
              <a:rPr lang="ar-SA" smtClean="0"/>
              <a:t>17/04/1439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
        <p:nvSpPr>
          <p:cNvPr id="8" name="Footer Placeholder 7"/>
          <p:cNvSpPr>
            <a:spLocks noGrp="1"/>
          </p:cNvSpPr>
          <p:nvPr>
            <p:ph type="ftr" sz="quarter" idx="11"/>
          </p:nvPr>
        </p:nvSpPr>
        <p:spPr/>
        <p:txBody>
          <a:bodyPr/>
          <a:lstStyle/>
          <a:p>
            <a:endParaRPr lang="ar-SA"/>
          </a:p>
        </p:txBody>
      </p:sp>
      <p:sp>
        <p:nvSpPr>
          <p:cNvPr id="7" name="Date Placeholder 6"/>
          <p:cNvSpPr>
            <a:spLocks noGrp="1"/>
          </p:cNvSpPr>
          <p:nvPr>
            <p:ph type="dt" sz="half" idx="10"/>
          </p:nvPr>
        </p:nvSpPr>
        <p:spPr/>
        <p:txBody>
          <a:bodyPr/>
          <a:lstStyle/>
          <a:p>
            <a:fld id="{1B8ABB09-4A1D-463E-8065-109CC2B7EFAA}" type="datetimeFigureOut">
              <a:rPr lang="ar-SA" smtClean="0"/>
              <a:t>17/04/1439</a:t>
            </a:fld>
            <a:endParaRPr lang="ar-SA"/>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B8ABB09-4A1D-463E-8065-109CC2B7EFAA}" type="datetimeFigureOut">
              <a:rPr lang="ar-SA" smtClean="0"/>
              <a:t>17/04/1439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17/04/1439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B8ABB09-4A1D-463E-8065-109CC2B7EFAA}" type="datetimeFigureOut">
              <a:rPr lang="ar-SA" smtClean="0"/>
              <a:t>17/04/1439</a:t>
            </a:fld>
            <a:endParaRPr lang="ar-SA"/>
          </a:p>
        </p:txBody>
      </p:sp>
      <p:sp>
        <p:nvSpPr>
          <p:cNvPr id="9" name="Slide Number Placeholder 8"/>
          <p:cNvSpPr>
            <a:spLocks noGrp="1"/>
          </p:cNvSpPr>
          <p:nvPr>
            <p:ph type="sldNum" sz="quarter" idx="15"/>
          </p:nvPr>
        </p:nvSpPr>
        <p:spPr/>
        <p:txBody>
          <a:bodyPr/>
          <a:lstStyle/>
          <a:p>
            <a:fld id="{0B34F065-1154-456A-91E3-76DE8E75E17B}" type="slidenum">
              <a:rPr lang="ar-SA" smtClean="0"/>
              <a:t>‹#›</a:t>
            </a:fld>
            <a:endParaRPr lang="ar-SA"/>
          </a:p>
        </p:txBody>
      </p:sp>
      <p:sp>
        <p:nvSpPr>
          <p:cNvPr id="10" name="Footer Placeholder 9"/>
          <p:cNvSpPr>
            <a:spLocks noGrp="1"/>
          </p:cNvSpPr>
          <p:nvPr>
            <p:ph type="ftr" sz="quarter" idx="16"/>
          </p:nvPr>
        </p:nvSpPr>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B8ABB09-4A1D-463E-8065-109CC2B7EFAA}" type="datetimeFigureOut">
              <a:rPr lang="ar-SA" smtClean="0"/>
              <a:t>17/04/1439</a:t>
            </a:fld>
            <a:endParaRPr lang="ar-SA"/>
          </a:p>
        </p:txBody>
      </p:sp>
      <p:sp>
        <p:nvSpPr>
          <p:cNvPr id="9" name="Slide Number Placeholder 8"/>
          <p:cNvSpPr>
            <a:spLocks noGrp="1"/>
          </p:cNvSpPr>
          <p:nvPr>
            <p:ph type="sldNum" sz="quarter" idx="11"/>
          </p:nvPr>
        </p:nvSpPr>
        <p:spPr/>
        <p:txBody>
          <a:bodyPr/>
          <a:lstStyle/>
          <a:p>
            <a:fld id="{0B34F065-1154-456A-91E3-76DE8E75E17B}"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B8ABB09-4A1D-463E-8065-109CC2B7EFAA}" type="datetimeFigureOut">
              <a:rPr lang="ar-SA" smtClean="0"/>
              <a:t>17/04/1439</a:t>
            </a:fld>
            <a:endParaRPr lang="ar-SA"/>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ar-SA"/>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B34F065-1154-456A-91E3-76DE8E75E17B}" type="slidenum">
              <a:rPr lang="ar-SA" smtClean="0"/>
              <a:t>‹#›</a:t>
            </a:fld>
            <a:endParaRPr lang="ar-SA"/>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b="1" dirty="0">
                <a:solidFill>
                  <a:srgbClr val="C00000"/>
                </a:solidFill>
              </a:rPr>
              <a:t>Doha M. </a:t>
            </a:r>
            <a:r>
              <a:rPr lang="en-US" b="1" dirty="0" smtClean="0">
                <a:solidFill>
                  <a:srgbClr val="C00000"/>
                </a:solidFill>
              </a:rPr>
              <a:t> Abdul-</a:t>
            </a:r>
            <a:r>
              <a:rPr lang="en-US" b="1" dirty="0" err="1" smtClean="0">
                <a:solidFill>
                  <a:srgbClr val="C00000"/>
                </a:solidFill>
              </a:rPr>
              <a:t>Razzaq</a:t>
            </a:r>
            <a:r>
              <a:rPr lang="en-US" b="1" dirty="0" smtClean="0">
                <a:solidFill>
                  <a:srgbClr val="C00000"/>
                </a:solidFill>
              </a:rPr>
              <a:t> Al </a:t>
            </a:r>
            <a:r>
              <a:rPr lang="en-US" b="1" dirty="0">
                <a:solidFill>
                  <a:srgbClr val="C00000"/>
                </a:solidFill>
              </a:rPr>
              <a:t>Saffar</a:t>
            </a:r>
          </a:p>
          <a:p>
            <a:r>
              <a:rPr lang="en-US" b="1" dirty="0">
                <a:solidFill>
                  <a:srgbClr val="C00000"/>
                </a:solidFill>
              </a:rPr>
              <a:t>Al Mansour University College</a:t>
            </a:r>
          </a:p>
          <a:p>
            <a:r>
              <a:rPr lang="en-US" b="1" dirty="0">
                <a:solidFill>
                  <a:srgbClr val="C00000"/>
                </a:solidFill>
              </a:rPr>
              <a:t>Civil Engineering Department</a:t>
            </a:r>
          </a:p>
          <a:p>
            <a:r>
              <a:rPr lang="en-US" b="1" dirty="0">
                <a:solidFill>
                  <a:srgbClr val="C00000"/>
                </a:solidFill>
              </a:rPr>
              <a:t>2017</a:t>
            </a:r>
          </a:p>
          <a:p>
            <a:endParaRPr lang="ar-IQ" dirty="0"/>
          </a:p>
        </p:txBody>
      </p:sp>
      <p:sp>
        <p:nvSpPr>
          <p:cNvPr id="2" name="Title 1"/>
          <p:cNvSpPr>
            <a:spLocks noGrp="1"/>
          </p:cNvSpPr>
          <p:nvPr>
            <p:ph type="ctrTitle"/>
          </p:nvPr>
        </p:nvSpPr>
        <p:spPr>
          <a:xfrm>
            <a:off x="467544" y="1556792"/>
            <a:ext cx="8305800" cy="1368152"/>
          </a:xfrm>
        </p:spPr>
        <p:txBody>
          <a:bodyPr/>
          <a:lstStyle/>
          <a:p>
            <a:r>
              <a:rPr lang="en-US" b="1" dirty="0" smtClean="0">
                <a:solidFill>
                  <a:schemeClr val="bg1"/>
                </a:solidFill>
                <a:effectLst>
                  <a:outerShdw blurRad="38100" dist="38100" dir="2700000" algn="tl">
                    <a:srgbClr val="000000">
                      <a:alpha val="43137"/>
                    </a:srgbClr>
                  </a:outerShdw>
                </a:effectLst>
              </a:rPr>
              <a:t>Aggregate </a:t>
            </a:r>
            <a:endParaRPr lang="ar-IQ" b="1" dirty="0">
              <a:solidFill>
                <a:schemeClr val="bg1"/>
              </a:solidFill>
              <a:effectLst>
                <a:outerShdw blurRad="38100" dist="38100" dir="2700000" algn="tl">
                  <a:srgbClr val="000000">
                    <a:alpha val="43137"/>
                  </a:srgbClr>
                </a:outerShdw>
              </a:effectLst>
            </a:endParaRPr>
          </a:p>
        </p:txBody>
      </p:sp>
      <p:pic>
        <p:nvPicPr>
          <p:cNvPr id="1026" name="Picture 2" descr="F:\كلية المنصور\شعار الجامعة.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2656"/>
            <a:ext cx="1238250" cy="14401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4" descr="C:\Users\doha\Desktop\شعار قسم الهندسة المدنية\ok.jpg"/>
          <p:cNvPicPr/>
          <p:nvPr/>
        </p:nvPicPr>
        <p:blipFill rotWithShape="1">
          <a:blip r:embed="rId3" cstate="print">
            <a:extLst>
              <a:ext uri="{28A0092B-C50C-407E-A947-70E740481C1C}">
                <a14:useLocalDpi xmlns:a14="http://schemas.microsoft.com/office/drawing/2010/main" val="0"/>
              </a:ext>
            </a:extLst>
          </a:blip>
          <a:srcRect t="709" b="34333"/>
          <a:stretch/>
        </p:blipFill>
        <p:spPr bwMode="auto">
          <a:xfrm>
            <a:off x="7020272" y="332656"/>
            <a:ext cx="1368152" cy="1296144"/>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193093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oha\Desktop\thank-you-flowers-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324528" cy="6988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8192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08720"/>
            <a:ext cx="8229600" cy="5187280"/>
          </a:xfrm>
        </p:spPr>
        <p:txBody>
          <a:bodyPr/>
          <a:lstStyle/>
          <a:p>
            <a:pPr marL="609600" indent="-609600" algn="l" rtl="0">
              <a:buFont typeface="Wingdings" pitchFamily="2" charset="2"/>
              <a:buNone/>
              <a:defRPr/>
            </a:pPr>
            <a:r>
              <a:rPr lang="tr-TR" dirty="0">
                <a:solidFill>
                  <a:schemeClr val="bg1"/>
                </a:solidFill>
              </a:rPr>
              <a:t>Porosity or permeability of aggregates and its absorption may affect the following factors:</a:t>
            </a:r>
          </a:p>
          <a:p>
            <a:pPr marL="990600" lvl="1" indent="-533400" algn="l" rtl="0">
              <a:buFont typeface="Wingdings" pitchFamily="2" charset="2"/>
              <a:buChar char="Ø"/>
              <a:defRPr/>
            </a:pPr>
            <a:endParaRPr lang="en-US" dirty="0">
              <a:solidFill>
                <a:schemeClr val="bg1"/>
              </a:solidFill>
            </a:endParaRPr>
          </a:p>
          <a:p>
            <a:pPr marL="990600" lvl="1" indent="-533400" algn="l" rtl="0">
              <a:buFont typeface="Wingdings" pitchFamily="2" charset="2"/>
              <a:buChar char="Ø"/>
              <a:defRPr/>
            </a:pPr>
            <a:r>
              <a:rPr lang="tr-TR" dirty="0">
                <a:solidFill>
                  <a:schemeClr val="bg1"/>
                </a:solidFill>
              </a:rPr>
              <a:t>The bond between aggregate and cement paste</a:t>
            </a:r>
          </a:p>
          <a:p>
            <a:pPr marL="990600" lvl="1" indent="-533400" algn="l" rtl="0">
              <a:buFont typeface="Wingdings" pitchFamily="2" charset="2"/>
              <a:buChar char="Ø"/>
              <a:defRPr/>
            </a:pPr>
            <a:r>
              <a:rPr lang="tr-TR" dirty="0">
                <a:solidFill>
                  <a:schemeClr val="bg1"/>
                </a:solidFill>
              </a:rPr>
              <a:t>Resistance to freezing &amp; thawing of concrete</a:t>
            </a:r>
          </a:p>
          <a:p>
            <a:pPr marL="990600" lvl="1" indent="-533400" algn="l" rtl="0">
              <a:buFont typeface="Wingdings" pitchFamily="2" charset="2"/>
              <a:buChar char="Ø"/>
              <a:defRPr/>
            </a:pPr>
            <a:r>
              <a:rPr lang="tr-TR" dirty="0">
                <a:solidFill>
                  <a:schemeClr val="bg1"/>
                </a:solidFill>
              </a:rPr>
              <a:t>Chemical stability</a:t>
            </a:r>
          </a:p>
          <a:p>
            <a:pPr marL="990600" lvl="1" indent="-533400" algn="l" rtl="0">
              <a:buFont typeface="Wingdings" pitchFamily="2" charset="2"/>
              <a:buChar char="Ø"/>
              <a:defRPr/>
            </a:pPr>
            <a:r>
              <a:rPr lang="tr-TR" dirty="0">
                <a:solidFill>
                  <a:schemeClr val="bg1"/>
                </a:solidFill>
              </a:rPr>
              <a:t>Resistance to abrasion</a:t>
            </a:r>
          </a:p>
          <a:p>
            <a:pPr marL="990600" lvl="1" indent="-533400" algn="l" rtl="0">
              <a:buFont typeface="Wingdings" pitchFamily="2" charset="2"/>
              <a:buChar char="Ø"/>
              <a:defRPr/>
            </a:pPr>
            <a:r>
              <a:rPr lang="tr-TR" dirty="0">
                <a:solidFill>
                  <a:schemeClr val="bg1"/>
                </a:solidFill>
              </a:rPr>
              <a:t>Specific gravity</a:t>
            </a:r>
          </a:p>
          <a:p>
            <a:pPr marL="990600" lvl="1" indent="-533400" algn="l" rtl="0">
              <a:buFont typeface="Wingdings" pitchFamily="2" charset="2"/>
              <a:buChar char="Ø"/>
              <a:defRPr/>
            </a:pPr>
            <a:r>
              <a:rPr lang="tr-TR" dirty="0">
                <a:solidFill>
                  <a:schemeClr val="bg1"/>
                </a:solidFill>
              </a:rPr>
              <a:t>Yield of concrete for a given weight of agg.</a:t>
            </a:r>
            <a:endParaRPr lang="en-US" dirty="0">
              <a:solidFill>
                <a:schemeClr val="bg1"/>
              </a:solidFill>
            </a:endParaRPr>
          </a:p>
          <a:p>
            <a:endParaRPr lang="ar-IQ" dirty="0"/>
          </a:p>
        </p:txBody>
      </p:sp>
      <p:sp>
        <p:nvSpPr>
          <p:cNvPr id="3" name="Title 2"/>
          <p:cNvSpPr>
            <a:spLocks noGrp="1"/>
          </p:cNvSpPr>
          <p:nvPr>
            <p:ph type="title"/>
          </p:nvPr>
        </p:nvSpPr>
        <p:spPr>
          <a:xfrm>
            <a:off x="323528" y="260648"/>
            <a:ext cx="8229600" cy="534888"/>
          </a:xfrm>
        </p:spPr>
        <p:txBody>
          <a:bodyPr>
            <a:normAutofit/>
          </a:bodyPr>
          <a:lstStyle/>
          <a:p>
            <a:r>
              <a:rPr lang="tr-TR" altLang="ar-IQ" sz="2800" dirty="0">
                <a:solidFill>
                  <a:srgbClr val="C00000"/>
                </a:solidFill>
              </a:rPr>
              <a:t>Porosity / Absorption of Aggregates</a:t>
            </a:r>
            <a:r>
              <a:rPr lang="en-US" altLang="ar-IQ" sz="2800" dirty="0">
                <a:solidFill>
                  <a:srgbClr val="C00000"/>
                </a:solidFill>
              </a:rPr>
              <a:t>:</a:t>
            </a:r>
            <a:endParaRPr lang="ar-IQ" sz="2800" dirty="0">
              <a:solidFill>
                <a:srgbClr val="C00000"/>
              </a:solidFill>
            </a:endParaRPr>
          </a:p>
        </p:txBody>
      </p:sp>
    </p:spTree>
    <p:extLst>
      <p:ext uri="{BB962C8B-B14F-4D97-AF65-F5344CB8AC3E}">
        <p14:creationId xmlns:p14="http://schemas.microsoft.com/office/powerpoint/2010/main" val="3323928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52736"/>
            <a:ext cx="8229600" cy="5043264"/>
          </a:xfrm>
        </p:spPr>
        <p:txBody>
          <a:bodyPr/>
          <a:lstStyle/>
          <a:p>
            <a:pPr algn="l" rtl="0"/>
            <a:r>
              <a:rPr lang="en-US" dirty="0">
                <a:solidFill>
                  <a:schemeClr val="bg1"/>
                </a:solidFill>
              </a:rPr>
              <a:t>The free moisture content in fine </a:t>
            </a:r>
            <a:r>
              <a:rPr lang="en-US" dirty="0" err="1">
                <a:solidFill>
                  <a:schemeClr val="bg1"/>
                </a:solidFill>
              </a:rPr>
              <a:t>agg</a:t>
            </a:r>
            <a:r>
              <a:rPr lang="en-US" dirty="0">
                <a:solidFill>
                  <a:schemeClr val="bg1"/>
                </a:solidFill>
              </a:rPr>
              <a:t>. Results in bulking of volume.</a:t>
            </a:r>
          </a:p>
          <a:p>
            <a:pPr algn="l" rtl="0"/>
            <a:r>
              <a:rPr lang="en-US" dirty="0">
                <a:solidFill>
                  <a:schemeClr val="bg1"/>
                </a:solidFill>
              </a:rPr>
              <a:t>Free moisture forms a film around each particle. This film of moisture exerts which is known as surface tension which keeps every particles away from each other. Hence no point of contact is possible between the particles &amp; this causes the bulking of the volume.</a:t>
            </a:r>
          </a:p>
          <a:p>
            <a:pPr algn="l" rtl="0"/>
            <a:r>
              <a:rPr lang="en-US" dirty="0">
                <a:solidFill>
                  <a:schemeClr val="bg1"/>
                </a:solidFill>
              </a:rPr>
              <a:t>The bulking increases with increase in moisture content </a:t>
            </a:r>
            <a:r>
              <a:rPr lang="en-US" dirty="0" err="1">
                <a:solidFill>
                  <a:schemeClr val="bg1"/>
                </a:solidFill>
              </a:rPr>
              <a:t>upto</a:t>
            </a:r>
            <a:r>
              <a:rPr lang="en-US" dirty="0">
                <a:solidFill>
                  <a:schemeClr val="bg1"/>
                </a:solidFill>
              </a:rPr>
              <a:t> a certain limit &amp; beyond that the further increase in moisture content results in decrease in volume. </a:t>
            </a:r>
          </a:p>
          <a:p>
            <a:endParaRPr lang="ar-IQ" dirty="0"/>
          </a:p>
        </p:txBody>
      </p:sp>
      <p:sp>
        <p:nvSpPr>
          <p:cNvPr id="3" name="Title 2"/>
          <p:cNvSpPr>
            <a:spLocks noGrp="1"/>
          </p:cNvSpPr>
          <p:nvPr>
            <p:ph type="title"/>
          </p:nvPr>
        </p:nvSpPr>
        <p:spPr>
          <a:xfrm>
            <a:off x="457200" y="260648"/>
            <a:ext cx="8229600" cy="606896"/>
          </a:xfrm>
        </p:spPr>
        <p:txBody>
          <a:bodyPr>
            <a:noAutofit/>
          </a:bodyPr>
          <a:lstStyle/>
          <a:p>
            <a:r>
              <a:rPr lang="en-US" sz="2800" dirty="0">
                <a:solidFill>
                  <a:srgbClr val="C00000"/>
                </a:solidFill>
              </a:rPr>
              <a:t>4) Bulking of Aggregates:</a:t>
            </a:r>
            <a:endParaRPr lang="ar-IQ" sz="2800" dirty="0">
              <a:solidFill>
                <a:srgbClr val="C00000"/>
              </a:solidFill>
            </a:endParaRPr>
          </a:p>
        </p:txBody>
      </p:sp>
    </p:spTree>
    <p:extLst>
      <p:ext uri="{BB962C8B-B14F-4D97-AF65-F5344CB8AC3E}">
        <p14:creationId xmlns:p14="http://schemas.microsoft.com/office/powerpoint/2010/main" val="2202065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rtl="0"/>
            <a:r>
              <a:rPr lang="en-US" altLang="ar-IQ" dirty="0">
                <a:solidFill>
                  <a:schemeClr val="bg1"/>
                </a:solidFill>
              </a:rPr>
              <a:t>&amp; at a moisture content representing saturation point, the fine </a:t>
            </a:r>
            <a:r>
              <a:rPr lang="en-US" altLang="ar-IQ" dirty="0" err="1">
                <a:solidFill>
                  <a:schemeClr val="bg1"/>
                </a:solidFill>
              </a:rPr>
              <a:t>agg</a:t>
            </a:r>
            <a:r>
              <a:rPr lang="en-US" altLang="ar-IQ" dirty="0">
                <a:solidFill>
                  <a:schemeClr val="bg1"/>
                </a:solidFill>
              </a:rPr>
              <a:t>. Shows no bulking.</a:t>
            </a:r>
          </a:p>
          <a:p>
            <a:pPr algn="just" rtl="0"/>
            <a:r>
              <a:rPr lang="en-US" altLang="ar-IQ" dirty="0">
                <a:solidFill>
                  <a:schemeClr val="bg1"/>
                </a:solidFill>
              </a:rPr>
              <a:t>The following graph shows fine sand bulks more and coarse sand bulks less.</a:t>
            </a:r>
          </a:p>
          <a:p>
            <a:pPr algn="just" rtl="0"/>
            <a:r>
              <a:rPr lang="en-US" altLang="ar-IQ" dirty="0">
                <a:solidFill>
                  <a:schemeClr val="bg1"/>
                </a:solidFill>
              </a:rPr>
              <a:t>Percentage of bulking = [(h1 – h2) / h2] x 100</a:t>
            </a:r>
          </a:p>
          <a:p>
            <a:pPr algn="just" rtl="0"/>
            <a:r>
              <a:rPr lang="en-US" altLang="ar-IQ" dirty="0">
                <a:solidFill>
                  <a:schemeClr val="bg1"/>
                </a:solidFill>
              </a:rPr>
              <a:t>Bulking may affect the yield of concrete for a given cement content.</a:t>
            </a:r>
          </a:p>
          <a:p>
            <a:endParaRPr lang="ar-IQ" dirty="0"/>
          </a:p>
        </p:txBody>
      </p:sp>
    </p:spTree>
    <p:extLst>
      <p:ext uri="{BB962C8B-B14F-4D97-AF65-F5344CB8AC3E}">
        <p14:creationId xmlns:p14="http://schemas.microsoft.com/office/powerpoint/2010/main" val="2245223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835696" y="476672"/>
            <a:ext cx="5478164" cy="4185766"/>
          </a:xfrm>
          <a:prstGeom prst="rect">
            <a:avLst/>
          </a:prstGeom>
        </p:spPr>
      </p:pic>
      <p:sp>
        <p:nvSpPr>
          <p:cNvPr id="5" name="Title 5"/>
          <p:cNvSpPr>
            <a:spLocks noGrp="1"/>
          </p:cNvSpPr>
          <p:nvPr>
            <p:ph type="title"/>
          </p:nvPr>
        </p:nvSpPr>
        <p:spPr>
          <a:xfrm>
            <a:off x="251520" y="5085184"/>
            <a:ext cx="8305800" cy="685800"/>
          </a:xfrm>
          <a:ln>
            <a:miter lim="800000"/>
            <a:headEnd/>
            <a:tailEnd/>
          </a:ln>
        </p:spPr>
        <p:txBody>
          <a:bodyPr/>
          <a:lstStyle/>
          <a:p>
            <a:pPr algn="ctr">
              <a:defRPr/>
            </a:pPr>
            <a:r>
              <a:rPr lang="en-US" sz="2800" dirty="0" smtClean="0">
                <a:solidFill>
                  <a:srgbClr val="FF0000"/>
                </a:solidFill>
              </a:rPr>
              <a:t>Surface Moisture on fine aggregate</a:t>
            </a:r>
            <a:endParaRPr lang="en-US" sz="2800" dirty="0">
              <a:solidFill>
                <a:srgbClr val="FF0000"/>
              </a:solidFill>
            </a:endParaRPr>
          </a:p>
        </p:txBody>
      </p:sp>
    </p:spTree>
    <p:extLst>
      <p:ext uri="{BB962C8B-B14F-4D97-AF65-F5344CB8AC3E}">
        <p14:creationId xmlns:p14="http://schemas.microsoft.com/office/powerpoint/2010/main" val="2398344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lgn="just" rtl="0"/>
            <a:r>
              <a:rPr lang="en-US" dirty="0">
                <a:solidFill>
                  <a:schemeClr val="bg1"/>
                </a:solidFill>
              </a:rPr>
              <a:t>Determination of this is of vital importance in the control of the quality of concrete with respect to workability and strength.</a:t>
            </a:r>
          </a:p>
          <a:p>
            <a:pPr algn="just" rtl="0"/>
            <a:r>
              <a:rPr lang="en-US" dirty="0">
                <a:solidFill>
                  <a:schemeClr val="bg1"/>
                </a:solidFill>
              </a:rPr>
              <a:t>The water content can be expressed in terms of the </a:t>
            </a:r>
            <a:r>
              <a:rPr lang="en-US" dirty="0" err="1">
                <a:solidFill>
                  <a:schemeClr val="bg1"/>
                </a:solidFill>
              </a:rPr>
              <a:t>wt</a:t>
            </a:r>
            <a:r>
              <a:rPr lang="en-US" dirty="0">
                <a:solidFill>
                  <a:schemeClr val="bg1"/>
                </a:solidFill>
              </a:rPr>
              <a:t> of the </a:t>
            </a:r>
            <a:r>
              <a:rPr lang="en-US" dirty="0" err="1">
                <a:solidFill>
                  <a:schemeClr val="bg1"/>
                </a:solidFill>
              </a:rPr>
              <a:t>agg</a:t>
            </a:r>
            <a:r>
              <a:rPr lang="en-US" dirty="0">
                <a:solidFill>
                  <a:schemeClr val="bg1"/>
                </a:solidFill>
              </a:rPr>
              <a:t>. when absolutely dry, surface dry or when wet.</a:t>
            </a:r>
          </a:p>
          <a:p>
            <a:pPr algn="just" rtl="0"/>
            <a:r>
              <a:rPr lang="en-US" dirty="0">
                <a:solidFill>
                  <a:schemeClr val="bg1"/>
                </a:solidFill>
              </a:rPr>
              <a:t>Water content means the free water that held on the surface of the </a:t>
            </a:r>
            <a:r>
              <a:rPr lang="en-US" dirty="0" err="1">
                <a:solidFill>
                  <a:schemeClr val="bg1"/>
                </a:solidFill>
              </a:rPr>
              <a:t>agg</a:t>
            </a:r>
            <a:r>
              <a:rPr lang="en-US" dirty="0">
                <a:solidFill>
                  <a:schemeClr val="bg1"/>
                </a:solidFill>
              </a:rPr>
              <a:t>.</a:t>
            </a:r>
          </a:p>
          <a:p>
            <a:pPr algn="just" rtl="0"/>
            <a:r>
              <a:rPr lang="en-US" dirty="0">
                <a:solidFill>
                  <a:schemeClr val="bg1"/>
                </a:solidFill>
              </a:rPr>
              <a:t>It can be measured by-</a:t>
            </a:r>
          </a:p>
          <a:p>
            <a:pPr algn="just" rtl="0"/>
            <a:r>
              <a:rPr lang="en-US" dirty="0">
                <a:solidFill>
                  <a:schemeClr val="bg1"/>
                </a:solidFill>
              </a:rPr>
              <a:t>   Drying Method, Displacement Method, Automatic Measurement, &amp; by Electrical method.     </a:t>
            </a:r>
          </a:p>
          <a:p>
            <a:r>
              <a:rPr lang="en-US" dirty="0"/>
              <a:t> </a:t>
            </a:r>
          </a:p>
          <a:p>
            <a:endParaRPr lang="ar-IQ" dirty="0"/>
          </a:p>
        </p:txBody>
      </p:sp>
      <p:sp>
        <p:nvSpPr>
          <p:cNvPr id="3" name="Title 2"/>
          <p:cNvSpPr>
            <a:spLocks noGrp="1"/>
          </p:cNvSpPr>
          <p:nvPr>
            <p:ph type="title"/>
          </p:nvPr>
        </p:nvSpPr>
        <p:spPr>
          <a:xfrm>
            <a:off x="448994" y="332656"/>
            <a:ext cx="8229600" cy="534888"/>
          </a:xfrm>
        </p:spPr>
        <p:txBody>
          <a:bodyPr>
            <a:normAutofit fontScale="90000"/>
          </a:bodyPr>
          <a:lstStyle/>
          <a:p>
            <a:r>
              <a:rPr lang="en-US" altLang="ar-IQ" sz="3200" dirty="0">
                <a:solidFill>
                  <a:srgbClr val="C00000"/>
                </a:solidFill>
              </a:rPr>
              <a:t>Measurement of Moisture Content of Aggregates:</a:t>
            </a:r>
            <a:endParaRPr lang="ar-IQ" sz="3200" dirty="0">
              <a:solidFill>
                <a:srgbClr val="C00000"/>
              </a:solidFill>
            </a:endParaRPr>
          </a:p>
        </p:txBody>
      </p:sp>
    </p:spTree>
    <p:extLst>
      <p:ext uri="{BB962C8B-B14F-4D97-AF65-F5344CB8AC3E}">
        <p14:creationId xmlns:p14="http://schemas.microsoft.com/office/powerpoint/2010/main" val="3261360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95536"/>
            <a:ext cx="8229600" cy="5300464"/>
          </a:xfrm>
        </p:spPr>
        <p:txBody>
          <a:bodyPr>
            <a:normAutofit fontScale="77500" lnSpcReduction="20000"/>
          </a:bodyPr>
          <a:lstStyle/>
          <a:p>
            <a:pPr marL="0" indent="0" algn="just" rtl="0">
              <a:buNone/>
            </a:pPr>
            <a:r>
              <a:rPr lang="en-US" dirty="0" smtClean="0">
                <a:solidFill>
                  <a:srgbClr val="C00000"/>
                </a:solidFill>
              </a:rPr>
              <a:t>a.	Organic impurities :</a:t>
            </a:r>
          </a:p>
          <a:p>
            <a:pPr marL="0" indent="0" algn="just" rtl="0">
              <a:buNone/>
            </a:pPr>
            <a:r>
              <a:rPr lang="en-US" u="sng" dirty="0" smtClean="0">
                <a:solidFill>
                  <a:schemeClr val="bg1"/>
                </a:solidFill>
              </a:rPr>
              <a:t>If the aggregate contain organic impunities which interfere with the chemical reactions of hydration.</a:t>
            </a:r>
          </a:p>
          <a:p>
            <a:pPr marL="0" indent="0" algn="just" rtl="0">
              <a:buNone/>
            </a:pPr>
            <a:r>
              <a:rPr lang="en-US" dirty="0" smtClean="0">
                <a:solidFill>
                  <a:schemeClr val="bg1"/>
                </a:solidFill>
              </a:rPr>
              <a:t>   Such materials are more likely to be present in sand than in coarse aggregate which is easily washed.</a:t>
            </a:r>
          </a:p>
          <a:p>
            <a:pPr marL="0" indent="0" algn="just" rtl="0">
              <a:buNone/>
            </a:pPr>
            <a:r>
              <a:rPr lang="en-US" dirty="0" smtClean="0">
                <a:solidFill>
                  <a:schemeClr val="bg1"/>
                </a:solidFill>
              </a:rPr>
              <a:t>     The organic matter found in aggregate consists usually of products of decay of vegetable matter, and appears in the form of humans or organic loam </a:t>
            </a:r>
          </a:p>
          <a:p>
            <a:pPr marL="0" indent="0" algn="just" rtl="0">
              <a:buNone/>
            </a:pPr>
            <a:r>
              <a:rPr lang="en-US" dirty="0" smtClean="0">
                <a:solidFill>
                  <a:srgbClr val="C00000"/>
                </a:solidFill>
              </a:rPr>
              <a:t>b.	Clay and other fine material :</a:t>
            </a:r>
          </a:p>
          <a:p>
            <a:pPr marL="0" indent="0" algn="just" rtl="0">
              <a:buNone/>
            </a:pPr>
            <a:r>
              <a:rPr lang="en-US" dirty="0" smtClean="0">
                <a:solidFill>
                  <a:schemeClr val="bg1"/>
                </a:solidFill>
              </a:rPr>
              <a:t>-	Clay  &lt; 0.002mm(diameter)</a:t>
            </a:r>
          </a:p>
          <a:p>
            <a:pPr marL="0" indent="0" algn="just" rtl="0">
              <a:buNone/>
            </a:pPr>
            <a:r>
              <a:rPr lang="en-US" dirty="0" smtClean="0">
                <a:solidFill>
                  <a:schemeClr val="bg1"/>
                </a:solidFill>
              </a:rPr>
              <a:t>-	Silt : is material between (2-60)mm</a:t>
            </a:r>
          </a:p>
          <a:p>
            <a:pPr marL="0" indent="0" algn="just" rtl="0">
              <a:buNone/>
            </a:pPr>
            <a:r>
              <a:rPr lang="en-US" dirty="0" smtClean="0">
                <a:solidFill>
                  <a:schemeClr val="bg1"/>
                </a:solidFill>
              </a:rPr>
              <a:t>-	Crusher dust: is a fine material form during the process of communion of rock in to crushed stone or, less frequently, of gravel in to crushed fine aggregate.</a:t>
            </a:r>
          </a:p>
          <a:p>
            <a:pPr marL="0" indent="0" algn="just" rtl="0">
              <a:buNone/>
            </a:pPr>
            <a:r>
              <a:rPr lang="en-US" dirty="0" smtClean="0">
                <a:solidFill>
                  <a:schemeClr val="bg1"/>
                </a:solidFill>
              </a:rPr>
              <a:t>       </a:t>
            </a:r>
            <a:r>
              <a:rPr lang="en-US" u="sng" dirty="0" smtClean="0">
                <a:solidFill>
                  <a:schemeClr val="bg1"/>
                </a:solidFill>
              </a:rPr>
              <a:t>Clay may be present in aggregate in the form surface coating which interfere with the bond between aggregate and cement paste. Because good bond is essential to ensure a satisfactory strength and durability of concrete, the problem of clay coatings is an important one.</a:t>
            </a:r>
          </a:p>
          <a:p>
            <a:pPr marL="0" indent="0" algn="just" rtl="0">
              <a:buNone/>
            </a:pPr>
            <a:endParaRPr lang="ar-IQ" dirty="0">
              <a:solidFill>
                <a:schemeClr val="bg1"/>
              </a:solidFill>
            </a:endParaRPr>
          </a:p>
        </p:txBody>
      </p:sp>
      <p:sp>
        <p:nvSpPr>
          <p:cNvPr id="3" name="Title 2"/>
          <p:cNvSpPr>
            <a:spLocks noGrp="1"/>
          </p:cNvSpPr>
          <p:nvPr>
            <p:ph type="title"/>
          </p:nvPr>
        </p:nvSpPr>
        <p:spPr>
          <a:xfrm>
            <a:off x="451908" y="332656"/>
            <a:ext cx="8229600" cy="462880"/>
          </a:xfrm>
        </p:spPr>
        <p:txBody>
          <a:bodyPr>
            <a:normAutofit/>
          </a:bodyPr>
          <a:lstStyle/>
          <a:p>
            <a:r>
              <a:rPr lang="en-US" sz="2400" b="1" dirty="0">
                <a:solidFill>
                  <a:srgbClr val="C00000"/>
                </a:solidFill>
                <a:effectLst/>
              </a:rPr>
              <a:t>Deleterious substances in Aggregate</a:t>
            </a:r>
            <a:endParaRPr lang="ar-IQ" sz="2400" dirty="0">
              <a:solidFill>
                <a:srgbClr val="C00000"/>
              </a:solidFill>
            </a:endParaRPr>
          </a:p>
        </p:txBody>
      </p:sp>
    </p:spTree>
    <p:extLst>
      <p:ext uri="{BB962C8B-B14F-4D97-AF65-F5344CB8AC3E}">
        <p14:creationId xmlns:p14="http://schemas.microsoft.com/office/powerpoint/2010/main" val="1722513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65732" y="548680"/>
            <a:ext cx="8352928" cy="3168352"/>
          </a:xfrm>
          <a:prstGeom prst="rect">
            <a:avLst/>
          </a:prstGeom>
        </p:spPr>
      </p:pic>
      <p:sp>
        <p:nvSpPr>
          <p:cNvPr id="5" name="Rectangle 4"/>
          <p:cNvSpPr/>
          <p:nvPr/>
        </p:nvSpPr>
        <p:spPr>
          <a:xfrm>
            <a:off x="409748" y="3429001"/>
            <a:ext cx="8410724" cy="2415020"/>
          </a:xfrm>
          <a:prstGeom prst="rect">
            <a:avLst/>
          </a:prstGeom>
        </p:spPr>
        <p:txBody>
          <a:bodyPr wrap="square">
            <a:spAutoFit/>
          </a:bodyPr>
          <a:lstStyle/>
          <a:p>
            <a:pPr algn="just" rtl="0">
              <a:lnSpc>
                <a:spcPct val="115000"/>
              </a:lnSpc>
              <a:spcAft>
                <a:spcPts val="1000"/>
              </a:spcAft>
            </a:pPr>
            <a:r>
              <a:rPr lang="en-US" sz="24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 </a:t>
            </a:r>
            <a:r>
              <a:rPr lang="en-US" sz="20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It can swell, causing disruption of concrete and, if present in large quantities in a finally divided form it can disturb the process of hydration of the cement paste.</a:t>
            </a:r>
            <a:endParaRPr lang="en-US" sz="1600" dirty="0">
              <a:solidFill>
                <a:schemeClr val="bg1"/>
              </a:solidFill>
              <a:latin typeface="Calibri" panose="020F0502020204030204" pitchFamily="34" charset="0"/>
              <a:ea typeface="Times New Roman" panose="02020603050405020304" pitchFamily="18" charset="0"/>
              <a:cs typeface="Arial" panose="020B0604020202020204" pitchFamily="34" charset="0"/>
            </a:endParaRPr>
          </a:p>
          <a:p>
            <a:pPr algn="just" rtl="0">
              <a:lnSpc>
                <a:spcPct val="115000"/>
              </a:lnSpc>
              <a:spcAft>
                <a:spcPts val="1000"/>
              </a:spcAft>
            </a:pPr>
            <a:r>
              <a:rPr lang="en-US" sz="20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        </a:t>
            </a:r>
            <a:r>
              <a:rPr lang="en-US" sz="2000" i="1" u="sng"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Mica should be avoided because, in presence of active chemical agents produced during the hydration of cement alteration of mice to other forms can occur, and it affects adversely the water requirement and the strength of concrete.</a:t>
            </a:r>
            <a:endParaRPr lang="en-US" sz="1600" i="1" u="sng" dirty="0">
              <a:solidFill>
                <a:schemeClr val="bg1"/>
              </a:solidFill>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067303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83359"/>
            <a:ext cx="8229600" cy="4572000"/>
          </a:xfrm>
        </p:spPr>
        <p:txBody>
          <a:bodyPr>
            <a:normAutofit fontScale="85000" lnSpcReduction="10000"/>
          </a:bodyPr>
          <a:lstStyle/>
          <a:p>
            <a:pPr marL="0" indent="0" algn="just" rtl="0">
              <a:lnSpc>
                <a:spcPct val="115000"/>
              </a:lnSpc>
              <a:spcAft>
                <a:spcPts val="1000"/>
              </a:spcAft>
              <a:buNone/>
            </a:pPr>
            <a:r>
              <a:rPr lang="en-US" sz="2800" dirty="0">
                <a:latin typeface="Times New Roman" panose="02020603050405020304" pitchFamily="18" charset="0"/>
                <a:ea typeface="Times New Roman" panose="02020603050405020304" pitchFamily="18" charset="0"/>
                <a:cs typeface="Arial" panose="020B0604020202020204" pitchFamily="34" charset="0"/>
              </a:rPr>
              <a:t> </a:t>
            </a:r>
            <a:r>
              <a:rPr lang="en-US" sz="28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This is the term used to describe the ability of aggregate to resist excessive change in volume as result of changes in physical condition lack of soundness is thus distinct from expansion from expansion caused by the chemical reactions between the </a:t>
            </a:r>
            <a:r>
              <a:rPr lang="en-US" sz="2800" u="sng" dirty="0">
                <a:solidFill>
                  <a:srgbClr val="C00000"/>
                </a:solidFill>
                <a:latin typeface="Times New Roman" panose="02020603050405020304" pitchFamily="18" charset="0"/>
                <a:ea typeface="Times New Roman" panose="02020603050405020304" pitchFamily="18" charset="0"/>
                <a:cs typeface="Arial" panose="020B0604020202020204" pitchFamily="34" charset="0"/>
              </a:rPr>
              <a:t>aggregate and  alkalis in cement .</a:t>
            </a:r>
            <a:endParaRPr lang="en-US" sz="2000" u="sng" dirty="0">
              <a:solidFill>
                <a:srgbClr val="C00000"/>
              </a:solidFill>
              <a:latin typeface="Calibri" panose="020F0502020204030204" pitchFamily="34" charset="0"/>
              <a:ea typeface="Times New Roman" panose="02020603050405020304" pitchFamily="18" charset="0"/>
              <a:cs typeface="Arial" panose="020B0604020202020204" pitchFamily="34" charset="0"/>
            </a:endParaRPr>
          </a:p>
          <a:p>
            <a:pPr marL="0" indent="0" algn="just" rtl="0">
              <a:lnSpc>
                <a:spcPct val="115000"/>
              </a:lnSpc>
              <a:spcAft>
                <a:spcPts val="1000"/>
              </a:spcAft>
              <a:buNone/>
            </a:pPr>
            <a:r>
              <a:rPr lang="en-US" sz="28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        The physical cause of large or permanent volume changes of aggregate are freezing and thawing , thermal changes of temperature above freezing , and alternating wetting and drying .</a:t>
            </a:r>
            <a:endParaRPr lang="en-US" sz="2000" dirty="0">
              <a:solidFill>
                <a:schemeClr val="bg1"/>
              </a:solidFill>
              <a:latin typeface="Calibri" panose="020F0502020204030204" pitchFamily="34" charset="0"/>
              <a:ea typeface="Times New Roman" panose="02020603050405020304" pitchFamily="18" charset="0"/>
              <a:cs typeface="Arial" panose="020B0604020202020204" pitchFamily="34" charset="0"/>
            </a:endParaRPr>
          </a:p>
          <a:p>
            <a:pPr marL="0" indent="0" algn="just" rtl="0">
              <a:lnSpc>
                <a:spcPct val="115000"/>
              </a:lnSpc>
              <a:spcAft>
                <a:spcPts val="1000"/>
              </a:spcAft>
              <a:buNone/>
            </a:pPr>
            <a:r>
              <a:rPr lang="en-US" sz="28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       Aggregate is said to be unsound when volume changes, </a:t>
            </a:r>
            <a:r>
              <a:rPr lang="en-US" sz="2800" dirty="0" err="1">
                <a:solidFill>
                  <a:schemeClr val="bg1"/>
                </a:solidFill>
                <a:latin typeface="Times New Roman" panose="02020603050405020304" pitchFamily="18" charset="0"/>
                <a:ea typeface="Times New Roman" panose="02020603050405020304" pitchFamily="18" charset="0"/>
                <a:cs typeface="Arial" panose="020B0604020202020204" pitchFamily="34" charset="0"/>
              </a:rPr>
              <a:t>indused</a:t>
            </a:r>
            <a:r>
              <a:rPr lang="en-US" sz="2800" dirty="0">
                <a:solidFill>
                  <a:schemeClr val="bg1"/>
                </a:solidFill>
                <a:latin typeface="Times New Roman" panose="02020603050405020304" pitchFamily="18" charset="0"/>
                <a:ea typeface="Times New Roman" panose="02020603050405020304" pitchFamily="18" charset="0"/>
                <a:cs typeface="Arial" panose="020B0604020202020204" pitchFamily="34" charset="0"/>
              </a:rPr>
              <a:t> by the above causes, result in deterioration concrete. </a:t>
            </a:r>
            <a:endParaRPr lang="ar-IQ" dirty="0">
              <a:solidFill>
                <a:schemeClr val="bg1"/>
              </a:solidFill>
            </a:endParaRPr>
          </a:p>
        </p:txBody>
      </p:sp>
      <p:sp>
        <p:nvSpPr>
          <p:cNvPr id="3" name="Title 2"/>
          <p:cNvSpPr>
            <a:spLocks noGrp="1"/>
          </p:cNvSpPr>
          <p:nvPr>
            <p:ph type="title"/>
          </p:nvPr>
        </p:nvSpPr>
        <p:spPr>
          <a:xfrm>
            <a:off x="467544" y="404664"/>
            <a:ext cx="8229600" cy="756320"/>
          </a:xfrm>
        </p:spPr>
        <p:txBody>
          <a:bodyPr>
            <a:normAutofit fontScale="90000"/>
          </a:bodyPr>
          <a:lstStyle/>
          <a:p>
            <a:r>
              <a:rPr lang="en-US" sz="2800" b="1" dirty="0">
                <a:solidFill>
                  <a:srgbClr val="C00000"/>
                </a:solidFill>
                <a:effectLst/>
              </a:rPr>
              <a:t>Soundness of aggregate </a:t>
            </a:r>
            <a:r>
              <a:rPr lang="en-US" sz="2800" dirty="0">
                <a:solidFill>
                  <a:srgbClr val="C00000"/>
                </a:solidFill>
                <a:effectLst/>
              </a:rPr>
              <a:t/>
            </a:r>
            <a:br>
              <a:rPr lang="en-US" sz="2800" dirty="0">
                <a:solidFill>
                  <a:srgbClr val="C00000"/>
                </a:solidFill>
                <a:effectLst/>
              </a:rPr>
            </a:br>
            <a:endParaRPr lang="ar-IQ" sz="2800" dirty="0">
              <a:solidFill>
                <a:srgbClr val="C00000"/>
              </a:solidFill>
            </a:endParaRPr>
          </a:p>
        </p:txBody>
      </p:sp>
    </p:spTree>
    <p:extLst>
      <p:ext uri="{BB962C8B-B14F-4D97-AF65-F5344CB8AC3E}">
        <p14:creationId xmlns:p14="http://schemas.microsoft.com/office/powerpoint/2010/main" val="251739132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317</TotalTime>
  <Words>497</Words>
  <Application>Microsoft Office PowerPoint</Application>
  <PresentationFormat>On-screen Show (4:3)</PresentationFormat>
  <Paragraphs>46</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Constantia</vt:lpstr>
      <vt:lpstr>Times New Roman</vt:lpstr>
      <vt:lpstr>Wingdings</vt:lpstr>
      <vt:lpstr>Wingdings 2</vt:lpstr>
      <vt:lpstr>Paper</vt:lpstr>
      <vt:lpstr>Aggregate </vt:lpstr>
      <vt:lpstr>Porosity / Absorption of Aggregates:</vt:lpstr>
      <vt:lpstr>4) Bulking of Aggregates:</vt:lpstr>
      <vt:lpstr>PowerPoint Presentation</vt:lpstr>
      <vt:lpstr>Surface Moisture on fine aggregate</vt:lpstr>
      <vt:lpstr>Measurement of Moisture Content of Aggregates:</vt:lpstr>
      <vt:lpstr>Deleterious substances in Aggregate</vt:lpstr>
      <vt:lpstr>PowerPoint Presentation</vt:lpstr>
      <vt:lpstr>Soundness of aggregate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Hydration of Cement</dc:title>
  <dc:creator>Doha</dc:creator>
  <cp:lastModifiedBy>Doha</cp:lastModifiedBy>
  <cp:revision>21</cp:revision>
  <dcterms:created xsi:type="dcterms:W3CDTF">2017-12-14T16:23:04Z</dcterms:created>
  <dcterms:modified xsi:type="dcterms:W3CDTF">2018-01-03T22:52:26Z</dcterms:modified>
</cp:coreProperties>
</file>